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82" r:id="rId21"/>
    <p:sldId id="283" r:id="rId22"/>
    <p:sldId id="284" r:id="rId23"/>
    <p:sldId id="285" r:id="rId24"/>
  </p:sldIdLst>
  <p:sldSz cx="18288000" cy="10287000"/>
  <p:notesSz cx="6858000" cy="9144000"/>
  <p:embeddedFontLst>
    <p:embeddedFont>
      <p:font typeface="HK Grotesk Bold" panose="020B0604020202020204" charset="0"/>
      <p:regular r:id="rId25"/>
    </p:embeddedFont>
    <p:embeddedFont>
      <p:font typeface="Public Sans" panose="020B0604020202020204" charset="0"/>
      <p:regular r:id="rId26"/>
    </p:embeddedFont>
    <p:embeddedFont>
      <p:font typeface="Public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854AF-532D-42A1-BACF-AF1C25A95176}" v="2" dt="2024-09-16T15:46:01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938" autoAdjust="0"/>
  </p:normalViewPr>
  <p:slideViewPr>
    <p:cSldViewPr>
      <p:cViewPr varScale="1">
        <p:scale>
          <a:sx n="52" d="100"/>
          <a:sy n="52" d="100"/>
        </p:scale>
        <p:origin x="73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43435" y="3988296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326562" y="-4106168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63519" y="2611643"/>
            <a:ext cx="1785379" cy="1798753"/>
          </a:xfrm>
          <a:custGeom>
            <a:avLst/>
            <a:gdLst/>
            <a:ahLst/>
            <a:cxnLst/>
            <a:rect l="l" t="t" r="r" b="b"/>
            <a:pathLst>
              <a:path w="1785379" h="1798753">
                <a:moveTo>
                  <a:pt x="0" y="0"/>
                </a:moveTo>
                <a:lnTo>
                  <a:pt x="1785379" y="0"/>
                </a:lnTo>
                <a:lnTo>
                  <a:pt x="1785379" y="1798753"/>
                </a:lnTo>
                <a:lnTo>
                  <a:pt x="0" y="179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48126" y="2853743"/>
            <a:ext cx="13591748" cy="4498665"/>
            <a:chOff x="0" y="-76200"/>
            <a:chExt cx="18122331" cy="5998219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8122331" cy="496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53"/>
                </a:lnSpc>
              </a:pPr>
              <a:r>
                <a:rPr lang="en-US" sz="11550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   </a:t>
              </a:r>
              <a:r>
                <a:rPr lang="en-US" sz="1155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etflix</a:t>
              </a:r>
              <a:r>
                <a:rPr lang="en-US" sz="11550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</a:p>
            <a:p>
              <a:pPr algn="ctr">
                <a:lnSpc>
                  <a:spcPts val="14553"/>
                </a:lnSpc>
              </a:pPr>
              <a:r>
                <a:rPr lang="en-US" sz="11550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Dataset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1053" y="5171471"/>
              <a:ext cx="18071278" cy="75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  <a:spcBef>
                  <a:spcPct val="0"/>
                </a:spcBef>
              </a:pPr>
              <a:r>
                <a:rPr lang="en-US" sz="3436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Utilizing Python Libraries for Data Exploration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8863523"/>
            <a:ext cx="831187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-By </a:t>
            </a:r>
            <a:r>
              <a:rPr lang="en-US" sz="4000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Karremolla</a:t>
            </a:r>
            <a:r>
              <a:rPr lang="en-US" sz="40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Abhishek 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06338"/>
            <a:ext cx="16626286" cy="187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Q3.</a:t>
            </a:r>
            <a:r>
              <a:rPr lang="en-US" sz="3200" b="1" i="0" dirty="0">
                <a:solidFill>
                  <a:schemeClr val="bg2"/>
                </a:solidFill>
                <a:effectLst/>
                <a:latin typeface="system-ui"/>
              </a:rPr>
              <a:t>For 'House Of Cards’, what is the show id and who is the director of this show?</a:t>
            </a:r>
          </a:p>
          <a:p>
            <a:pPr marL="0" lvl="0" indent="0" algn="l">
              <a:lnSpc>
                <a:spcPts val="7320"/>
              </a:lnSpc>
            </a:pPr>
            <a:endParaRPr lang="en-US" sz="61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83816-B8D4-F511-BF55-3E2BADA4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95500"/>
            <a:ext cx="16230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51EF1-D06F-5CAA-A408-CDE2C228EC2C}"/>
              </a:ext>
            </a:extLst>
          </p:cNvPr>
          <p:cNvSpPr txBox="1"/>
          <p:nvPr/>
        </p:nvSpPr>
        <p:spPr>
          <a:xfrm>
            <a:off x="685800" y="495300"/>
            <a:ext cx="16611600" cy="186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320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system-ui"/>
              </a:rPr>
              <a:t>Q4.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ystem-ui"/>
              </a:rPr>
              <a:t>In which year highest number of the TV Shows and Movies were released  Show with Bar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062857-BA50-87CD-6E72-29C2AE9D8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9" y="2361324"/>
            <a:ext cx="11911781" cy="7582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3E38A7-AF73-149F-C1FC-F8503C217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781" y="2338464"/>
            <a:ext cx="4572000" cy="75827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10150"/>
            <a:ext cx="7079061" cy="55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59"/>
              </a:lnSpc>
            </a:pPr>
            <a:r>
              <a:rPr lang="en-US" sz="29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97864-890C-8B93-C6AA-0EFD8329F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5300"/>
            <a:ext cx="11997221" cy="9330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A4884E-2C64-57DD-045C-E423D8C74E79}"/>
              </a:ext>
            </a:extLst>
          </p:cNvPr>
          <p:cNvSpPr txBox="1"/>
          <p:nvPr/>
        </p:nvSpPr>
        <p:spPr>
          <a:xfrm>
            <a:off x="12954000" y="2095500"/>
            <a:ext cx="4305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The bar graph shows the count of data points for each year in the "</a:t>
            </a:r>
            <a:r>
              <a:rPr lang="en-US" sz="3600" dirty="0" err="1">
                <a:solidFill>
                  <a:schemeClr val="bg2"/>
                </a:solidFill>
              </a:rPr>
              <a:t>Date_N</a:t>
            </a:r>
            <a:r>
              <a:rPr lang="en-US" sz="3600" dirty="0">
                <a:solidFill>
                  <a:schemeClr val="bg2"/>
                </a:solidFill>
              </a:rPr>
              <a:t>" column. The year with the highest count is 2019, followed by 2020 and 2018. </a:t>
            </a:r>
            <a:endParaRPr lang="en-IN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419099"/>
            <a:ext cx="16192500" cy="330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Q5.</a:t>
            </a:r>
            <a:r>
              <a:rPr lang="en-US" sz="3200" b="1" i="0" dirty="0">
                <a:solidFill>
                  <a:schemeClr val="bg2"/>
                </a:solidFill>
                <a:effectLst/>
                <a:latin typeface="system-ui"/>
              </a:rPr>
              <a:t>How many Movies &amp; TV are in the dataset? Show with Bar Graph</a:t>
            </a:r>
          </a:p>
          <a:p>
            <a:pPr algn="l">
              <a:lnSpc>
                <a:spcPts val="8640"/>
              </a:lnSpc>
            </a:pPr>
            <a:endParaRPr lang="en-US" sz="3200" dirty="0">
              <a:solidFill>
                <a:schemeClr val="bg2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3AFDF-B038-9455-ED33-F434BF28E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90700"/>
            <a:ext cx="10864966" cy="815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5FF369-F520-4AD1-F8C8-BC2AF5923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1790699"/>
            <a:ext cx="6591300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723900"/>
            <a:ext cx="14058900" cy="330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Q6.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ystem-ui"/>
              </a:rPr>
              <a:t>Show all the Movies that were released in year  2020</a:t>
            </a:r>
          </a:p>
          <a:p>
            <a:pPr algn="l">
              <a:lnSpc>
                <a:spcPts val="8640"/>
              </a:lnSpc>
            </a:pPr>
            <a:endParaRPr lang="en-US" sz="32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CDB01-2A19-B133-4BF9-50445779E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36076"/>
            <a:ext cx="8839200" cy="77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80D72-5351-7C0F-7145-326829CC8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36076"/>
            <a:ext cx="8534400" cy="75556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4142" y="3685817"/>
            <a:ext cx="3014006" cy="2915366"/>
          </a:xfrm>
          <a:custGeom>
            <a:avLst/>
            <a:gdLst/>
            <a:ahLst/>
            <a:cxnLst/>
            <a:rect l="l" t="t" r="r" b="b"/>
            <a:pathLst>
              <a:path w="3014006" h="2915366">
                <a:moveTo>
                  <a:pt x="0" y="0"/>
                </a:moveTo>
                <a:lnTo>
                  <a:pt x="3014006" y="0"/>
                </a:lnTo>
                <a:lnTo>
                  <a:pt x="3014006" y="2915366"/>
                </a:lnTo>
                <a:lnTo>
                  <a:pt x="0" y="291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2750" y="4443413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6675" y="1751353"/>
            <a:ext cx="6102618" cy="365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2319" lvl="1" indent="-516160">
              <a:lnSpc>
                <a:spcPts val="5737"/>
              </a:lnSpc>
              <a:spcBef>
                <a:spcPct val="0"/>
              </a:spcBef>
              <a:buFontTx/>
              <a:buAutoNum type="arabicPeriod"/>
            </a:pPr>
            <a:r>
              <a:rPr lang="en-US" sz="4800" b="1" i="0" dirty="0">
                <a:solidFill>
                  <a:schemeClr val="bg1"/>
                </a:solidFill>
                <a:effectLst/>
                <a:latin typeface="system-ui"/>
              </a:rPr>
              <a:t>Show only the Titles of all TV Shows that were released in India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0C542-36F3-E933-57C6-E5A1D3052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149855"/>
            <a:ext cx="9059539" cy="56967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4B79F-F087-FC2A-DE91-CFBEA287A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1143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73509"/>
            <a:ext cx="6102618" cy="7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  <a:spcBef>
                <a:spcPct val="0"/>
              </a:spcBef>
            </a:pPr>
            <a:r>
              <a:rPr lang="en-US" sz="478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76FFC-570E-3B10-E0A4-F5B7A05D2B55}"/>
              </a:ext>
            </a:extLst>
          </p:cNvPr>
          <p:cNvSpPr txBox="1"/>
          <p:nvPr/>
        </p:nvSpPr>
        <p:spPr>
          <a:xfrm>
            <a:off x="1028700" y="1103984"/>
            <a:ext cx="1478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</a:rPr>
              <a:t>Q2. Show Top 10 Directors, who gave the highest number of TV Shows &amp; Movies to Netflix?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23B7-FADD-B44E-926C-F0CAA9A61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09843"/>
            <a:ext cx="16230600" cy="6862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30D1BD-09AE-7C29-C0ED-0F7FB48641BB}"/>
              </a:ext>
            </a:extLst>
          </p:cNvPr>
          <p:cNvSpPr txBox="1"/>
          <p:nvPr/>
        </p:nvSpPr>
        <p:spPr>
          <a:xfrm>
            <a:off x="990600" y="952500"/>
            <a:ext cx="132892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</a:rPr>
              <a:t>Q3. </a:t>
            </a:r>
            <a:r>
              <a:rPr lang="en-US" sz="3200" b="1" i="0" dirty="0">
                <a:solidFill>
                  <a:schemeClr val="bg2"/>
                </a:solidFill>
                <a:effectLst/>
              </a:rPr>
              <a:t>How many TV Shows got the 'R' rating after year 2018?</a:t>
            </a:r>
          </a:p>
          <a:p>
            <a:pPr algn="r"/>
            <a:r>
              <a:rPr lang="en-US" dirty="0">
                <a:effectLst/>
                <a:latin typeface="var(--jp-cell-prompt-font-family)"/>
              </a:rPr>
              <a:t>]:</a:t>
            </a:r>
          </a:p>
          <a:p>
            <a:br>
              <a:rPr lang="en-US" b="0" i="0" dirty="0">
                <a:effectLst/>
                <a:latin typeface="menlo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908E5-46BC-4E54-077A-D44D3406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163068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8963" y="1146520"/>
            <a:ext cx="5363221" cy="7993961"/>
          </a:xfrm>
          <a:custGeom>
            <a:avLst/>
            <a:gdLst/>
            <a:ahLst/>
            <a:cxnLst/>
            <a:rect l="l" t="t" r="r" b="b"/>
            <a:pathLst>
              <a:path w="5363221" h="7993961">
                <a:moveTo>
                  <a:pt x="0" y="0"/>
                </a:moveTo>
                <a:lnTo>
                  <a:pt x="5363221" y="0"/>
                </a:lnTo>
                <a:lnTo>
                  <a:pt x="5363221" y="7993960"/>
                </a:lnTo>
                <a:lnTo>
                  <a:pt x="0" y="799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295834" y="2771863"/>
            <a:ext cx="8269479" cy="4743273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603" r="-560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802161"/>
            <a:ext cx="7822101" cy="4547942"/>
            <a:chOff x="0" y="0"/>
            <a:chExt cx="10429468" cy="606392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429468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34837"/>
              <a:ext cx="10429468" cy="3529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project focuses on analyzing Netflix dataset , focusing on various data analysis techniques using Python functions and libraries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4142" y="3685817"/>
            <a:ext cx="3014006" cy="2915366"/>
          </a:xfrm>
          <a:custGeom>
            <a:avLst/>
            <a:gdLst/>
            <a:ahLst/>
            <a:cxnLst/>
            <a:rect l="l" t="t" r="r" b="b"/>
            <a:pathLst>
              <a:path w="3014006" h="2915366">
                <a:moveTo>
                  <a:pt x="0" y="0"/>
                </a:moveTo>
                <a:lnTo>
                  <a:pt x="3014006" y="0"/>
                </a:lnTo>
                <a:lnTo>
                  <a:pt x="3014006" y="2915366"/>
                </a:lnTo>
                <a:lnTo>
                  <a:pt x="0" y="291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2750" y="4443413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Insights and Results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52503"/>
            <a:ext cx="16230600" cy="643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Dataset Structure: The dataset consists of 7789 rows and 11 columns, including columns like Show Id, Category, Title, Director, Cast, Country, Release Date, Rating, Duration, Type, and Description.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Overview: The head() function reveals the first 5 records, while the tail() function shows the last 5 records, providing a snapshot of the dataset’s content .</a:t>
            </a:r>
          </a:p>
          <a:p>
            <a:pPr marL="356236" lvl="1" algn="l">
              <a:lnSpc>
                <a:spcPts val="4620"/>
              </a:lnSpc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Shape and Size: The shape command indicates the dataset's dimensions (7789 rows and 11 columns), while the size command shows a total of 85,679 elements, highlighting the dataset's extensive scope..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1489994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Findings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413272"/>
            <a:ext cx="18211800" cy="576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Overview and Insights:</a:t>
            </a:r>
          </a:p>
          <a:p>
            <a:pPr marL="334647" lvl="1" algn="l">
              <a:lnSpc>
                <a:spcPts val="4340"/>
              </a:lnSpc>
            </a:pPr>
            <a:r>
              <a:rPr lang="en-US" sz="3200" dirty="0">
                <a:solidFill>
                  <a:schemeClr val="bg1"/>
                </a:solidFill>
              </a:rPr>
              <a:t>The dataset contains 7789 rows and 11 columns, offering a comprehensive view of various TV shows and movies.</a:t>
            </a:r>
          </a:p>
          <a:p>
            <a:pPr marL="669293" lvl="1" indent="-334646" algn="l">
              <a:lnSpc>
                <a:spcPts val="4340"/>
              </a:lnSpc>
              <a:buFont typeface="Arial"/>
              <a:buChar char="•"/>
            </a:pPr>
            <a:endParaRPr lang="en-US" sz="3200" dirty="0">
              <a:solidFill>
                <a:schemeClr val="bg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   2. Understanding Dataset Structure: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    Shape Analysis:</a:t>
            </a:r>
            <a:r>
              <a:rPr lang="en-US" sz="3200" dirty="0">
                <a:solidFill>
                  <a:schemeClr val="bg1"/>
                </a:solidFill>
              </a:rPr>
              <a:t> The dataset’s  7789 rows and 11 columns reveals its shape and scope .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    Size Analysis:</a:t>
            </a:r>
            <a:r>
              <a:rPr lang="en-US" sz="3200" dirty="0">
                <a:solidFill>
                  <a:schemeClr val="bg1"/>
                </a:solidFill>
              </a:rPr>
              <a:t> With  85,679 elements, the dataset offers extensive information for detailed analysis</a:t>
            </a:r>
          </a:p>
          <a:p>
            <a:endParaRPr lang="en-US" sz="32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340"/>
              </a:lnSpc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3 Informed Decision-Making</a:t>
            </a:r>
          </a:p>
          <a:p>
            <a:pPr marL="334647" lvl="1" algn="l">
              <a:lnSpc>
                <a:spcPts val="4340"/>
              </a:lnSpc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Data-driven insights enable precise resource allocation and competitive positioning.</a:t>
            </a:r>
          </a:p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endParaRPr lang="en-US" sz="31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88096"/>
            <a:ext cx="1489994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20"/>
              </a:lnSpc>
            </a:pPr>
            <a:r>
              <a:rPr lang="en-US" sz="71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Business Impact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72A20F-FA2F-7795-B6F0-88F9EEECE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2" y="0"/>
            <a:ext cx="18297525" cy="10287000"/>
          </a:xfrm>
          <a:custGeom>
            <a:avLst/>
            <a:gdLst/>
            <a:ahLst/>
            <a:cxnLst/>
            <a:rect l="l" t="t" r="r" b="b"/>
            <a:pathLst>
              <a:path w="18297525" h="10287000">
                <a:moveTo>
                  <a:pt x="0" y="0"/>
                </a:moveTo>
                <a:lnTo>
                  <a:pt x="18297524" y="0"/>
                </a:lnTo>
                <a:lnTo>
                  <a:pt x="18297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95863" y="3273016"/>
            <a:ext cx="12096273" cy="3740969"/>
            <a:chOff x="0" y="0"/>
            <a:chExt cx="16128364" cy="498795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6128364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            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51600"/>
              <a:ext cx="16128364" cy="3036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 exploring this presentation on the Netflix data analysis project. Your interest and engagement are greatly appreciated as we continue to uncover valuable insights from the data.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23382" y="4599001"/>
            <a:ext cx="2199205" cy="2277896"/>
          </a:xfrm>
          <a:custGeom>
            <a:avLst/>
            <a:gdLst/>
            <a:ahLst/>
            <a:cxnLst/>
            <a:rect l="l" t="t" r="r" b="b"/>
            <a:pathLst>
              <a:path w="2199205" h="2277896">
                <a:moveTo>
                  <a:pt x="0" y="0"/>
                </a:moveTo>
                <a:lnTo>
                  <a:pt x="2199205" y="0"/>
                </a:lnTo>
                <a:lnTo>
                  <a:pt x="2199205" y="2277896"/>
                </a:lnTo>
                <a:lnTo>
                  <a:pt x="0" y="22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7542" y="1504950"/>
            <a:ext cx="2032906" cy="2341205"/>
          </a:xfrm>
          <a:custGeom>
            <a:avLst/>
            <a:gdLst/>
            <a:ahLst/>
            <a:cxnLst/>
            <a:rect l="l" t="t" r="r" b="b"/>
            <a:pathLst>
              <a:path w="2032906" h="2341205">
                <a:moveTo>
                  <a:pt x="0" y="0"/>
                </a:moveTo>
                <a:lnTo>
                  <a:pt x="2032906" y="0"/>
                </a:lnTo>
                <a:lnTo>
                  <a:pt x="2032906" y="2341205"/>
                </a:lnTo>
                <a:lnTo>
                  <a:pt x="0" y="2341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66409"/>
            <a:ext cx="14773695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Load and clean the Netflix dataset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Understand the dataset’s structure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Perform exploratory data analysis (EDA)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Drive Strategic Decision-Making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1489994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576" y="6391122"/>
            <a:ext cx="1489994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4948" y="7777386"/>
            <a:ext cx="14773695" cy="103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analyzes a Netflix dataset , using python and Pandas to explore and gain insights into its structure and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938025"/>
            <a:ext cx="162306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6775" y="5776100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324781" y="577610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00370" y="577610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097375" y="577610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3019290" y="3335825"/>
            <a:ext cx="1210127" cy="1340265"/>
          </a:xfrm>
          <a:custGeom>
            <a:avLst/>
            <a:gdLst/>
            <a:ahLst/>
            <a:cxnLst/>
            <a:rect l="l" t="t" r="r" b="b"/>
            <a:pathLst>
              <a:path w="1210127" h="1340265">
                <a:moveTo>
                  <a:pt x="0" y="0"/>
                </a:moveTo>
                <a:lnTo>
                  <a:pt x="1210127" y="0"/>
                </a:lnTo>
                <a:lnTo>
                  <a:pt x="1210127" y="1340265"/>
                </a:lnTo>
                <a:lnTo>
                  <a:pt x="0" y="134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68067" y="3400425"/>
            <a:ext cx="1275665" cy="1275665"/>
          </a:xfrm>
          <a:custGeom>
            <a:avLst/>
            <a:gdLst/>
            <a:ahLst/>
            <a:cxnLst/>
            <a:rect l="l" t="t" r="r" b="b"/>
            <a:pathLst>
              <a:path w="1275665" h="1275665">
                <a:moveTo>
                  <a:pt x="0" y="0"/>
                </a:moveTo>
                <a:lnTo>
                  <a:pt x="1275665" y="0"/>
                </a:lnTo>
                <a:lnTo>
                  <a:pt x="1275665" y="1275665"/>
                </a:lnTo>
                <a:lnTo>
                  <a:pt x="0" y="1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82382" y="3400425"/>
            <a:ext cx="1286282" cy="1275665"/>
          </a:xfrm>
          <a:custGeom>
            <a:avLst/>
            <a:gdLst/>
            <a:ahLst/>
            <a:cxnLst/>
            <a:rect l="l" t="t" r="r" b="b"/>
            <a:pathLst>
              <a:path w="1286282" h="1275665">
                <a:moveTo>
                  <a:pt x="0" y="0"/>
                </a:moveTo>
                <a:lnTo>
                  <a:pt x="1286281" y="0"/>
                </a:lnTo>
                <a:lnTo>
                  <a:pt x="1286281" y="1275665"/>
                </a:lnTo>
                <a:lnTo>
                  <a:pt x="0" y="1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21577" y="655257"/>
            <a:ext cx="504484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Workflow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Collection and Loading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6169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Cleaning and Transformation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56300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Analysis and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34867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Storage and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71323"/>
            <a:ext cx="14773695" cy="525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Sources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Netflix dataset containing information about movies, TV shows, directors, cast, genres, countries, duration, and ratings.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Loading Process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is loaded into a  Pandas Data frame using </a:t>
            </a:r>
            <a:r>
              <a:rPr lang="en-US" sz="3300" dirty="0" err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pd.read_csv</a:t>
            </a: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() after importing the Pandas library in Python.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148999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</a:pPr>
            <a:r>
              <a:rPr lang="en-US" sz="79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Collection and Loading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4142" y="3685817"/>
            <a:ext cx="3014006" cy="2915366"/>
          </a:xfrm>
          <a:custGeom>
            <a:avLst/>
            <a:gdLst/>
            <a:ahLst/>
            <a:cxnLst/>
            <a:rect l="l" t="t" r="r" b="b"/>
            <a:pathLst>
              <a:path w="3014006" h="2915366">
                <a:moveTo>
                  <a:pt x="0" y="0"/>
                </a:moveTo>
                <a:lnTo>
                  <a:pt x="3014006" y="0"/>
                </a:lnTo>
                <a:lnTo>
                  <a:pt x="3014006" y="2915366"/>
                </a:lnTo>
                <a:lnTo>
                  <a:pt x="0" y="291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2750" y="4443413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CLEANING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3200" y="519113"/>
            <a:ext cx="1586569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4943" lvl="1" indent="-712472" algn="l">
              <a:lnSpc>
                <a:spcPts val="7920"/>
              </a:lnSpc>
              <a:spcBef>
                <a:spcPct val="0"/>
              </a:spcBef>
              <a:buAutoNum type="arabicPeriod"/>
            </a:pPr>
            <a:r>
              <a:rPr lang="en-US" sz="66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Enhancements in Netflix Data Set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95400" y="2025790"/>
            <a:ext cx="13160847" cy="7111584"/>
            <a:chOff x="-130935" y="-9525"/>
            <a:chExt cx="17547796" cy="948211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741686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30935" y="170895"/>
              <a:ext cx="17416861" cy="9301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Identify missing values using the is null()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 rows with missing data using the </a:t>
              </a:r>
              <a:r>
                <a:rPr lang="en-US" sz="3200" u="none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dropna</a:t>
              </a: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Delete duplicate records with the duplicate()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 duplicates using the </a:t>
              </a:r>
              <a:r>
                <a:rPr lang="en-US" sz="3200" u="none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drop_duplicates</a:t>
              </a: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Filter and group data using functions like str . contains (), </a:t>
              </a:r>
              <a:r>
                <a:rPr lang="en-US" sz="3200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isin</a:t>
              </a: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(), and group by()</a:t>
              </a: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Create new columns and filtered Data Frames as needed for analysis.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Ensure data quality before moving on to visualization and further exploration.</a:t>
              </a:r>
              <a:endParaRPr lang="en-US" sz="32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3601" y="4701772"/>
            <a:ext cx="13062646" cy="1146337"/>
            <a:chOff x="0" y="-9525"/>
            <a:chExt cx="17416861" cy="152844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741686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88607"/>
              <a:ext cx="17416861" cy="53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3601" y="7377755"/>
            <a:ext cx="13062646" cy="1146337"/>
            <a:chOff x="0" y="-9525"/>
            <a:chExt cx="17416861" cy="152844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741686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88607"/>
              <a:ext cx="17416861" cy="53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3500" y="329596"/>
            <a:ext cx="749979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A9122-FB93-1A0F-5648-78CF5B91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22" y="2113093"/>
            <a:ext cx="9448800" cy="7449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ACE4C-C64A-7520-A4A3-1697F5C92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44" y="2113093"/>
            <a:ext cx="8001000" cy="74495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541" y="1660572"/>
            <a:ext cx="7079061" cy="30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59"/>
              </a:lnSpc>
            </a:pPr>
            <a:r>
              <a:rPr lang="en-US" sz="29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 identify missing values use the </a:t>
            </a:r>
            <a:r>
              <a:rPr lang="en-US" sz="2999" dirty="0" err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isnull</a:t>
            </a:r>
            <a:r>
              <a:rPr lang="en-US" sz="29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() function to check for entry and find True for null values. Apply this to the Data-frame and use .sum() to count the nulls in each column.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7081" y="511958"/>
            <a:ext cx="6477922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2. Check Null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6F099-3EBC-72AF-B027-00E786C5E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2" y="694917"/>
            <a:ext cx="9409778" cy="5849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5E26-319E-F8E9-D46E-EAE026560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58182"/>
            <a:ext cx="5943599" cy="47168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669</Words>
  <Application>Microsoft Office PowerPoint</Application>
  <PresentationFormat>Custom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Public Sans</vt:lpstr>
      <vt:lpstr>HK Grotesk Bold</vt:lpstr>
      <vt:lpstr>system-ui</vt:lpstr>
      <vt:lpstr>Arial</vt:lpstr>
      <vt:lpstr>Calibri</vt:lpstr>
      <vt:lpstr>var(--jp-cell-prompt-font-family)</vt:lpstr>
      <vt:lpstr>menlo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Data Analysis</dc:title>
  <dc:creator>Shweta Shaw</dc:creator>
  <cp:keywords>Shweta Shaw</cp:keywords>
  <cp:lastModifiedBy>KARREMOLLA ABHISHEK REDDY</cp:lastModifiedBy>
  <cp:revision>6</cp:revision>
  <dcterms:created xsi:type="dcterms:W3CDTF">2006-08-16T00:00:00Z</dcterms:created>
  <dcterms:modified xsi:type="dcterms:W3CDTF">2024-09-26T15:43:11Z</dcterms:modified>
  <dc:identifier>DAGKdcTX8YM</dc:identifier>
</cp:coreProperties>
</file>